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56" r:id="rId5"/>
    <p:sldId id="314" r:id="rId6"/>
    <p:sldId id="319" r:id="rId7"/>
    <p:sldId id="320" r:id="rId8"/>
    <p:sldId id="321" r:id="rId9"/>
    <p:sldId id="322" r:id="rId10"/>
    <p:sldId id="324" r:id="rId11"/>
    <p:sldId id="323" r:id="rId12"/>
    <p:sldId id="325" r:id="rId13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10" autoAdjust="0"/>
    <p:restoredTop sz="95161" autoAdjust="0"/>
  </p:normalViewPr>
  <p:slideViewPr>
    <p:cSldViewPr snapToGrid="0" showGuides="1">
      <p:cViewPr varScale="1">
        <p:scale>
          <a:sx n="128" d="100"/>
          <a:sy n="128" d="100"/>
        </p:scale>
        <p:origin x="512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11/1/21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11/1/21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5A329E-A9A2-E149-9CDD-03DAF92C0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56">
            <a:extLst>
              <a:ext uri="{FF2B5EF4-FFF2-40B4-BE49-F238E27FC236}">
                <a16:creationId xmlns:a16="http://schemas.microsoft.com/office/drawing/2014/main" id="{35D6230B-BBFE-D541-BE8E-26F4B4900FC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3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B1543-14D8-A941-AF62-9CE373665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67238-4D22-9C4C-863E-90B8E166B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B06D67-5A3B-714E-90C1-66A7825D6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EE01FD-138D-4943-8801-4849D54F7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76B085-C104-2A42-8A31-4445D0F2847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  <p:sldLayoutId id="2147483757" r:id="rId1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Stream Device Lab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Kay Kasemir,</a:t>
            </a:r>
            <a:br>
              <a:rPr lang="en-US" dirty="0"/>
            </a:br>
            <a:r>
              <a:rPr lang="en-US" dirty="0"/>
              <a:t>based on material from Eric </a:t>
            </a:r>
            <a:r>
              <a:rPr lang="en-US" dirty="0" err="1"/>
              <a:t>Norum</a:t>
            </a:r>
            <a:endParaRPr lang="en-US" dirty="0"/>
          </a:p>
          <a:p>
            <a:endParaRPr lang="en-US" dirty="0"/>
          </a:p>
          <a:p>
            <a:r>
              <a:rPr lang="en-US" dirty="0"/>
              <a:t>Feb. 2022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AB30A666-7FA4-334C-9FFA-6C63276E54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Start “Simple Instrument”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AAD33B0E-3A7A-584B-B49A-46752C697D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25988" y="1177718"/>
            <a:ext cx="10093464" cy="48196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Start demo device:</a:t>
            </a:r>
          </a:p>
          <a:p>
            <a:pPr marL="0" indent="0"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cd /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ics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/examples/08_streamDemoApp/devices</a:t>
            </a:r>
            <a:b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python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simpleInstrument.py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--verbose</a:t>
            </a:r>
          </a:p>
          <a:p>
            <a:pPr marL="0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Access from other terminal, then try all the commands listed on next page:</a:t>
            </a:r>
          </a:p>
          <a:p>
            <a:pPr marL="0" indent="0"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nc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localhost 24742</a:t>
            </a:r>
          </a:p>
          <a:p>
            <a:pPr marL="0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617CF3F2-AC7A-9748-9DB0-1AE66287A2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9768" y="274320"/>
            <a:ext cx="11430000" cy="535531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Test Example Device Commands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449FFC9D-237A-6045-B9C4-1F93BFCD76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44650" y="1205949"/>
            <a:ext cx="8489950" cy="51593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*IDN?		Device Name (up to 100 chars long)</a:t>
            </a:r>
          </a:p>
          <a:p>
            <a:pPr marL="0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ON 0		Turn off</a:t>
            </a:r>
          </a:p>
          <a:p>
            <a:pPr marL="0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ON 1		Turn on</a:t>
            </a:r>
          </a:p>
          <a:p>
            <a:pPr marL="0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VOLTS 5.0	Set voltage, +-10V range</a:t>
            </a:r>
          </a:p>
          <a:p>
            <a:pPr marL="0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ON?		Returns off/on state</a:t>
            </a:r>
          </a:p>
          <a:p>
            <a:pPr marL="0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VOLTS?	Returns voltage setting</a:t>
            </a:r>
          </a:p>
          <a:p>
            <a:pPr marL="0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CURR?	Returns current, +-11A</a:t>
            </a:r>
          </a:p>
          <a:p>
            <a:pPr marL="0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LOAD?	Returns CPU load (1, 5, 15 minute average)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21F6E9A2-AB65-3646-BDD3-AC8EE3DF2F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Study examples under /</a:t>
            </a:r>
            <a:r>
              <a:rPr lang="en-US" altLang="en-US" dirty="0" err="1">
                <a:ea typeface="ＭＳ Ｐゴシック" panose="020B0600070205080204" pitchFamily="34" charset="-128"/>
              </a:rPr>
              <a:t>ics</a:t>
            </a:r>
            <a:r>
              <a:rPr lang="en-US" altLang="en-US" dirty="0">
                <a:ea typeface="ＭＳ Ｐゴシック" panose="020B0600070205080204" pitchFamily="34" charset="-128"/>
              </a:rPr>
              <a:t>/examples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608A846B-20FD-0D45-86FC-A9B6B03BF8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4704" y="1229209"/>
            <a:ext cx="11092069" cy="3819869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Check 08_streamDemoApp/</a:t>
            </a:r>
            <a:r>
              <a:rPr lang="en-US" altLang="en-US" dirty="0" err="1">
                <a:ea typeface="ＭＳ Ｐゴシック" panose="020B0600070205080204" pitchFamily="34" charset="-128"/>
              </a:rPr>
              <a:t>src</a:t>
            </a:r>
            <a:r>
              <a:rPr lang="en-US" altLang="en-US" dirty="0">
                <a:ea typeface="ＭＳ Ｐゴシック" panose="020B0600070205080204" pitchFamily="34" charset="-128"/>
              </a:rPr>
              <a:t>/</a:t>
            </a:r>
            <a:r>
              <a:rPr lang="en-US" altLang="en-US" dirty="0" err="1">
                <a:ea typeface="ＭＳ Ｐゴシック" panose="020B0600070205080204" pitchFamily="34" charset="-128"/>
              </a:rPr>
              <a:t>Makefile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Adds </a:t>
            </a:r>
            <a:r>
              <a:rPr lang="en-US" altLang="en-US" dirty="0" err="1">
                <a:ea typeface="ＭＳ Ｐゴシック" panose="020B0600070205080204" pitchFamily="34" charset="-128"/>
              </a:rPr>
              <a:t>asyn</a:t>
            </a:r>
            <a:r>
              <a:rPr lang="en-US" altLang="en-US" dirty="0">
                <a:ea typeface="ＭＳ Ｐゴシック" panose="020B0600070205080204" pitchFamily="34" charset="-128"/>
              </a:rPr>
              <a:t> &amp; stream support to IOC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Check 08_streamDemoApp/Db/</a:t>
            </a:r>
            <a:r>
              <a:rPr lang="en-US" altLang="en-US" dirty="0" err="1">
                <a:ea typeface="ＭＳ Ｐゴシック" panose="020B0600070205080204" pitchFamily="34" charset="-128"/>
              </a:rPr>
              <a:t>si_stream.db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dirty="0" err="1">
                <a:ea typeface="ＭＳ Ｐゴシック" panose="020B0600070205080204" pitchFamily="34" charset="-128"/>
              </a:rPr>
              <a:t>si.proto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Records and protocol for the Simple Instrument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Check and run </a:t>
            </a:r>
            <a:r>
              <a:rPr lang="en-US" altLang="en-US" dirty="0" err="1">
                <a:ea typeface="ＭＳ Ｐゴシック" panose="020B0600070205080204" pitchFamily="34" charset="-128"/>
              </a:rPr>
              <a:t>iocBoot</a:t>
            </a:r>
            <a:r>
              <a:rPr lang="en-US" altLang="en-US" dirty="0">
                <a:ea typeface="ＭＳ Ｐゴシック" panose="020B0600070205080204" pitchFamily="34" charset="-128"/>
              </a:rPr>
              <a:t>/</a:t>
            </a:r>
            <a:r>
              <a:rPr lang="en-US" altLang="en-US" dirty="0" err="1">
                <a:ea typeface="ＭＳ Ｐゴシック" panose="020B0600070205080204" pitchFamily="34" charset="-128"/>
              </a:rPr>
              <a:t>ioc_streamDemo</a:t>
            </a:r>
            <a:r>
              <a:rPr lang="en-US" altLang="en-US" dirty="0">
                <a:ea typeface="ＭＳ Ｐゴシック" panose="020B0600070205080204" pitchFamily="34" charset="-128"/>
              </a:rPr>
              <a:t>/</a:t>
            </a:r>
            <a:r>
              <a:rPr lang="en-US" altLang="en-US" dirty="0" err="1">
                <a:ea typeface="ＭＳ Ｐゴシック" panose="020B0600070205080204" pitchFamily="34" charset="-128"/>
              </a:rPr>
              <a:t>st_si.cmd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IOC startup file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For display, use 08_streamDemoApp/</a:t>
            </a:r>
            <a:r>
              <a:rPr lang="en-US" altLang="en-US" dirty="0" err="1">
                <a:ea typeface="ＭＳ Ｐゴシック" panose="020B0600070205080204" pitchFamily="34" charset="-128"/>
              </a:rPr>
              <a:t>opi</a:t>
            </a:r>
            <a:r>
              <a:rPr lang="en-US" altLang="en-US" dirty="0">
                <a:ea typeface="ＭＳ Ｐゴシック" panose="020B0600070205080204" pitchFamily="34" charset="-128"/>
              </a:rPr>
              <a:t>/</a:t>
            </a:r>
            <a:r>
              <a:rPr lang="en-US" altLang="en-US" dirty="0" err="1">
                <a:ea typeface="ＭＳ Ｐゴシック" panose="020B0600070205080204" pitchFamily="34" charset="-128"/>
              </a:rPr>
              <a:t>simpleInstrument.bob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7367A74-C584-0B4F-99CC-6BA6A3FB3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824" y="4020636"/>
            <a:ext cx="27051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84E51737-3275-0A43-96A5-7A2627020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44650" y="153989"/>
            <a:ext cx="9023350" cy="535531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Support all Simple Instrument Commands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EF8459DE-A404-624D-B575-CEE5BE3D27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*IDN?  	-  Display the device information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ON 0/1  	- Allow turning the device off/on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ON?      	- Indicate the current device state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LOAD?  	- Display the CPU load of the device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Extend database and protocol file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Add display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9C458DE-332E-A04C-B99F-8F42949DA8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Hints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7F966E9F-E790-CE44-81A6-772875D501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06563" y="1092201"/>
            <a:ext cx="8229600" cy="50831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ON? Replies with “0” or “1”</a:t>
            </a:r>
          </a:p>
          <a:p>
            <a:pPr marL="0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Use BI record with protocol similar to    </a:t>
            </a:r>
            <a:r>
              <a:rPr lang="en-US" altLang="en-US" sz="20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in "%d"</a:t>
            </a:r>
          </a:p>
          <a:p>
            <a:pPr marL="0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Set records ZNAM and ONAM to show as “Off”, “On” on display.</a:t>
            </a:r>
          </a:p>
          <a:p>
            <a:pPr marL="0" indent="0">
              <a:buNone/>
            </a:pPr>
            <a:endParaRPr lang="en-US" altLang="en-US" sz="24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ON needs “0” or “1”</a:t>
            </a:r>
          </a:p>
          <a:p>
            <a:pPr marL="0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Use BO record with protocol similar to  </a:t>
            </a:r>
            <a:r>
              <a:rPr lang="en-US" altLang="en-US" sz="20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out "%d"</a:t>
            </a:r>
          </a:p>
          <a:p>
            <a:pPr marL="0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Again set records ZNAM and ONAM for display.</a:t>
            </a:r>
          </a:p>
          <a:p>
            <a:pPr marL="0" indent="0">
              <a:buNone/>
            </a:pPr>
            <a:endParaRPr lang="en-US" altLang="en-US" b="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7431C085-9514-3545-AB52-F644E3F476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Hints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C8C9853F-C15E-BC4D-B14B-4881EE1E21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41489" y="868364"/>
            <a:ext cx="8582025" cy="5081587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*IDN? Provides up to 100 chars</a:t>
            </a:r>
          </a:p>
          <a:p>
            <a:pPr marL="0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Use WAVEFORM record,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FTVL=“CHAR”, NELM=100,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with protocol based on    </a:t>
            </a:r>
            <a:r>
              <a:rPr lang="en-US" altLang="en-US" sz="24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in "%#s"</a:t>
            </a:r>
            <a:endParaRPr lang="en-US" altLang="en-US" sz="20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In display, use Text Update with Format: String.</a:t>
            </a:r>
          </a:p>
          <a:p>
            <a:pPr marL="0" indent="0">
              <a:buNone/>
            </a:pPr>
            <a:endParaRPr lang="en-US" altLang="en-US" b="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3D8A67EF-ACA2-B944-9BE4-3347E04187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5CBD1-DDCF-B848-8E94-256391918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650" y="806450"/>
            <a:ext cx="8229600" cy="508158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LOAD? Replies with e.g. “0 0.01 0.05”</a:t>
            </a:r>
          </a:p>
          <a:p>
            <a:pPr marL="0" indent="0">
              <a:buNone/>
              <a:defRPr/>
            </a:pPr>
            <a:r>
              <a:rPr lang="en-US" sz="1800" dirty="0"/>
              <a:t>Use I/O Intr processing and value skipping (%*)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  <a:defRPr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read_L1 { out ”LOAD?"; in "%f %*f %*f";}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read_L2 { in "%*f %f %*f"; }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/>
              <a:t>.. same for L3</a:t>
            </a:r>
          </a:p>
          <a:p>
            <a:pPr marL="0" indent="0">
              <a:buNone/>
              <a:defRPr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record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“SI:Load1") 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 field (DTYP, "stream")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 field (INP, "@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si.proto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read_L1 SI")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 field (SCAN, "1 second")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record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”SI:Load2")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 field (DTYP, "stream")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 field (INP, "@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si.proto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read_L2 SI")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 field (SCAN, "I/O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/>
              <a:t>.. same for L3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3D8A67EF-ACA2-B944-9BE4-3347E04187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Extra Points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578842-D5A1-1547-8DC3-5D26CDC8D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14" y="809851"/>
            <a:ext cx="11419468" cy="3126045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Your On/Off command should initialize by reading the current on/off state</a:t>
            </a:r>
          </a:p>
          <a:p>
            <a:r>
              <a:rPr lang="en-US" sz="2400" dirty="0"/>
              <a:t>What happens when you read the “*IDN” with “%s” instead of “%#s”?</a:t>
            </a:r>
          </a:p>
          <a:p>
            <a:r>
              <a:rPr lang="en-US" sz="2400" dirty="0"/>
              <a:t>Add units to current and voltage</a:t>
            </a:r>
          </a:p>
          <a:p>
            <a:r>
              <a:rPr lang="en-US" sz="2400" dirty="0"/>
              <a:t>Display them with some decimals</a:t>
            </a:r>
          </a:p>
          <a:p>
            <a:r>
              <a:rPr lang="en-US" sz="2400" dirty="0"/>
              <a:t>Add a record to compute power = voltage * current</a:t>
            </a:r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3B15CF-E902-DD4E-9864-7486D17D0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810" y="4104972"/>
            <a:ext cx="7912100" cy="257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000130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ABC137-F478-48AF-94F1-527234D6D2C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2F5672A-8E48-4F2B-AFFD-06832CDC34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1B16D9-2895-4E60-B926-D3761C9FEA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595</Words>
  <Application>Microsoft Macintosh PowerPoint</Application>
  <PresentationFormat>Widescreen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Century Gothic</vt:lpstr>
      <vt:lpstr>Courier New</vt:lpstr>
      <vt:lpstr>ORNL</vt:lpstr>
      <vt:lpstr>Stream Device Lab</vt:lpstr>
      <vt:lpstr>Start “Simple Instrument”</vt:lpstr>
      <vt:lpstr>Test Example Device Commands</vt:lpstr>
      <vt:lpstr>Study examples under /ics/examples</vt:lpstr>
      <vt:lpstr>Support all Simple Instrument Commands</vt:lpstr>
      <vt:lpstr>Hints</vt:lpstr>
      <vt:lpstr>Hints</vt:lpstr>
      <vt:lpstr>Hints</vt:lpstr>
      <vt:lpstr>Extra Points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2021-11-01T16:30:19Z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